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57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4" r:id="rId19"/>
    <p:sldId id="283" r:id="rId20"/>
    <p:sldId id="273" r:id="rId21"/>
    <p:sldId id="276" r:id="rId22"/>
    <p:sldId id="277" r:id="rId23"/>
    <p:sldId id="278" r:id="rId24"/>
    <p:sldId id="282" r:id="rId25"/>
    <p:sldId id="279" r:id="rId26"/>
    <p:sldId id="280" r:id="rId27"/>
    <p:sldId id="258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>
        <p:scale>
          <a:sx n="66" d="100"/>
          <a:sy n="66" d="100"/>
        </p:scale>
        <p:origin x="-149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620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741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7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6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579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42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72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160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18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05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014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stelsSmooth/>
                    </a14:imgEffect>
                    <a14:imgEffect>
                      <a14:colorTemperature colorTemp="11200"/>
                    </a14:imgEffect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6A32F-448A-4CE5-9703-E917D34BDFEF}" type="datetimeFigureOut">
              <a:rPr lang="en-AU" smtClean="0"/>
              <a:t>8/10/2015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8B7B9-9541-4E17-88D6-8397C50269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616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goo.gl/forms/q0LllnU8s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rtplan.net/drills/Football/" TargetMode="External"/><Relationship Id="rId2" Type="http://schemas.openxmlformats.org/officeDocument/2006/relationships/hyperlink" Target="http://www.hillsgrammar.nsw.edu.a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rriculumsupport.education.nsw.gov.au/secondary/pdhpe/assets/pdf/pa_004.pdf" TargetMode="External"/><Relationship Id="rId2" Type="http://schemas.openxmlformats.org/officeDocument/2006/relationships/hyperlink" Target="http://ehlt.flinders.edu.au/education/DLiT/2008/Sepep/What%20is%20Sepep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o.uow.edu.au/cgi/viewcontent.cgi?article=1094&amp;context=edupapers" TargetMode="External"/><Relationship Id="rId4" Type="http://schemas.openxmlformats.org/officeDocument/2006/relationships/hyperlink" Target="http://www.achper.org.au/blog/blog-sepep-revisited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vriuuBuzNY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hephysicaleducator.com/" TargetMode="External"/><Relationship Id="rId2" Type="http://schemas.openxmlformats.org/officeDocument/2006/relationships/video" Target="https://www.youtube.com/embed/CvriuuBuzNY?rel=0" TargetMode="External"/><Relationship Id="rId1" Type="http://schemas.openxmlformats.org/officeDocument/2006/relationships/video" Target="https://www.youtube.com/embed/boKMSNz94UY" TargetMode="External"/><Relationship Id="rId6" Type="http://schemas.openxmlformats.org/officeDocument/2006/relationships/hyperlink" Target="https://www.youtube.com/watch?v=boKMSNz94UY&amp;index=11&amp;list=PLAvlEo44AU4Wv-IWclFST4KRQwXc3qSdm" TargetMode="External"/><Relationship Id="rId5" Type="http://schemas.openxmlformats.org/officeDocument/2006/relationships/hyperlink" Target="https://mrmetcalfpe.wordpress.com/2015/01/23/creating-a-sustainable-system-for-sport-education-units/#comments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sz="6700" b="1" dirty="0">
                <a:solidFill>
                  <a:srgbClr val="FF0000"/>
                </a:solidFill>
              </a:rPr>
              <a:t>Resurrecting the SEPEP Model of instruction. 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600" dirty="0" smtClean="0"/>
              <a:t>A tonic for Year 9 Apathy in Physical Education Classes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14535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AU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3600" b="1" dirty="0" smtClean="0">
                <a:solidFill>
                  <a:srgbClr val="FF0000"/>
                </a:solidFill>
              </a:rPr>
              <a:t>3 Year process of refining the model</a:t>
            </a:r>
          </a:p>
          <a:p>
            <a:pPr marL="0" indent="0" algn="ctr">
              <a:buNone/>
            </a:pPr>
            <a:endParaRPr lang="en-AU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3600" b="1" dirty="0" smtClean="0">
                <a:solidFill>
                  <a:srgbClr val="FF0000"/>
                </a:solidFill>
              </a:rPr>
              <a:t>Flexibility to fit your school context</a:t>
            </a:r>
            <a:endParaRPr lang="en-AU" sz="36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9522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AU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sz="1800" dirty="0"/>
          </a:p>
        </p:txBody>
      </p:sp>
      <p:pic>
        <p:nvPicPr>
          <p:cNvPr id="5" name="How Does it work Final 2.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413" y="2286000"/>
            <a:ext cx="40671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Grading Day</a:t>
            </a: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 Introduction and explanation of unit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Split into random teams (</a:t>
            </a:r>
            <a:r>
              <a:rPr lang="en-AU" b="1" dirty="0" err="1">
                <a:solidFill>
                  <a:srgbClr val="FF0000"/>
                </a:solidFill>
              </a:rPr>
              <a:t>T</a:t>
            </a:r>
            <a:r>
              <a:rPr lang="en-AU" b="1" dirty="0" err="1" smtClean="0">
                <a:solidFill>
                  <a:srgbClr val="FF0000"/>
                </a:solidFill>
              </a:rPr>
              <a:t>eamshake</a:t>
            </a:r>
            <a:r>
              <a:rPr lang="en-AU" b="1" dirty="0" smtClean="0">
                <a:solidFill>
                  <a:srgbClr val="FF0000"/>
                </a:solidFill>
              </a:rPr>
              <a:t> app)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Play games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Assign grading stats to make 4 even squads</a:t>
            </a:r>
          </a:p>
        </p:txBody>
      </p:sp>
    </p:spTree>
    <p:extLst>
      <p:ext uri="{BB962C8B-B14F-4D97-AF65-F5344CB8AC3E}">
        <p14:creationId xmlns:p14="http://schemas.microsoft.com/office/powerpoint/2010/main" val="31225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Squad Selection Announcement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OneNote</a:t>
            </a: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Message Board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Email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Moodle</a:t>
            </a:r>
          </a:p>
        </p:txBody>
      </p:sp>
    </p:spTree>
    <p:extLst>
      <p:ext uri="{BB962C8B-B14F-4D97-AF65-F5344CB8AC3E}">
        <p14:creationId xmlns:p14="http://schemas.microsoft.com/office/powerpoint/2010/main" val="299620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Roles and Responsibilities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School Context Activity: </a:t>
            </a: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0070C0"/>
                </a:solidFill>
              </a:rPr>
              <a:t>What Roles and Responsibilities might work at your school?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2800" b="1" dirty="0" smtClean="0">
                <a:solidFill>
                  <a:srgbClr val="FF0000"/>
                </a:solidFill>
              </a:rPr>
              <a:t>e.g. Coach, Media, Strength &amp; Conditioning, Equipment, Video Analyser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Roles and Responsibilities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091459"/>
              </p:ext>
            </p:extLst>
          </p:nvPr>
        </p:nvGraphicFramePr>
        <p:xfrm>
          <a:off x="179512" y="1844824"/>
          <a:ext cx="8712967" cy="460851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67324"/>
                <a:gridCol w="1138837"/>
                <a:gridCol w="1224522"/>
                <a:gridCol w="1296036"/>
                <a:gridCol w="1372273"/>
                <a:gridCol w="1219798"/>
                <a:gridCol w="1394177"/>
              </a:tblGrid>
              <a:tr h="4865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Head Coach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Assistant  Coach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Captain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Equipment </a:t>
                      </a:r>
                      <a:r>
                        <a:rPr lang="en-AU" sz="1400" dirty="0" smtClean="0">
                          <a:effectLst/>
                        </a:rPr>
                        <a:t>Officers (2)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Referee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effectLst/>
                        </a:rPr>
                        <a:t>Media (2)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Communications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</a:tr>
              <a:tr h="28442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 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</a:tr>
              <a:tr h="379480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Responsible for the overall vision and strategy of the team.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e.g. formations, style of play, who plays where.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Also responsible for co-ordinating sessions with assistant coach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Responsible for assisting the coach in creating and delivering sessions that work towards the vision and strategy of the head coach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Responsible for team cohesion, ensuring that all players listen to coaches. Conflict resolution between players. Leading the team on the field, inspiring players through work ethic and attitude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Responsible for communicating with coaches and ensuring all equipment is set up and ready to go at start of session. Responsible for packing up equipment tidily in store cupboard.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Responsible for learning and understanding rules of the game.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Responsible for officiating friendlies and finals matches.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Responsible for documenting the season via text, photo's and videos.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Responsible for creating pre-season report. Mid -season report and end of season report.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Responsible for liaising with teachers and disseminating information appropriately 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43406" marR="43406" marT="43406" marB="434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0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Roles and Responsibilities</a:t>
            </a: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Assigning Roles For Season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Example Google Form </a:t>
            </a:r>
          </a:p>
          <a:p>
            <a:pPr marL="0" indent="0" algn="r">
              <a:buNone/>
            </a:pPr>
            <a:r>
              <a:rPr lang="en-AU" sz="1000" b="1" dirty="0" smtClean="0">
                <a:solidFill>
                  <a:srgbClr val="FF0000"/>
                </a:solidFill>
                <a:hlinkClick r:id="rId2"/>
              </a:rPr>
              <a:t>http://goo.gl/forms/q0LllnU8sl</a:t>
            </a:r>
            <a:endParaRPr lang="en-AU" sz="1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924944"/>
            <a:ext cx="445489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Pre Season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3 – 5 Lessons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Specific Weekly Focus to Communications Officer</a:t>
            </a: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Fitness / Skill / Tactical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Traditional v </a:t>
            </a:r>
            <a:r>
              <a:rPr lang="en-AU" b="1" dirty="0" err="1" smtClean="0">
                <a:solidFill>
                  <a:srgbClr val="FF0000"/>
                </a:solidFill>
              </a:rPr>
              <a:t>TGfU</a:t>
            </a:r>
            <a:r>
              <a:rPr lang="en-AU" b="1" dirty="0" smtClean="0">
                <a:solidFill>
                  <a:srgbClr val="FF0000"/>
                </a:solidFill>
              </a:rPr>
              <a:t> Approach to training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96" y="188640"/>
            <a:ext cx="8229600" cy="1143000"/>
          </a:xfrm>
        </p:spPr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Pre Season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600240"/>
              </p:ext>
            </p:extLst>
          </p:nvPr>
        </p:nvGraphicFramePr>
        <p:xfrm>
          <a:off x="251520" y="5481285"/>
          <a:ext cx="4175151" cy="1239520"/>
        </p:xfrm>
        <a:graphic>
          <a:graphicData uri="http://schemas.openxmlformats.org/drawingml/2006/table">
            <a:tbl>
              <a:tblPr/>
              <a:tblGrid>
                <a:gridCol w="863194"/>
                <a:gridCol w="3311957"/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900" b="1" dirty="0">
                          <a:solidFill>
                            <a:srgbClr val="00543D"/>
                          </a:solidFill>
                          <a:effectLst/>
                          <a:latin typeface="Arial"/>
                        </a:rPr>
                        <a:t>James Muir </a:t>
                      </a:r>
                      <a:endParaRPr lang="en-AU" sz="900" dirty="0">
                        <a:solidFill>
                          <a:srgbClr val="00543D"/>
                        </a:solidFill>
                        <a:effectLst/>
                        <a:latin typeface="Arial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900" i="1" dirty="0" smtClean="0">
                          <a:solidFill>
                            <a:srgbClr val="00543D"/>
                          </a:solidFill>
                          <a:effectLst/>
                          <a:latin typeface="Arial"/>
                        </a:rPr>
                        <a:t>HOC PDHPE</a:t>
                      </a:r>
                      <a:endParaRPr lang="en-AU" sz="900" dirty="0">
                        <a:solidFill>
                          <a:srgbClr val="00543D"/>
                        </a:solidFill>
                        <a:effectLst/>
                        <a:latin typeface="Arial"/>
                      </a:endParaRP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>
                        <a:effectLst/>
                      </a:endParaRP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900" b="1" dirty="0">
                          <a:solidFill>
                            <a:srgbClr val="00543D"/>
                          </a:solidFill>
                          <a:effectLst/>
                          <a:latin typeface="Arial"/>
                        </a:rPr>
                        <a:t>The Hills Grammar School</a:t>
                      </a:r>
                      <a:r>
                        <a:rPr lang="en-AU" sz="1000" b="1" dirty="0">
                          <a:solidFill>
                            <a:srgbClr val="00008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AU" dirty="0">
                        <a:effectLst/>
                        <a:latin typeface="Arial"/>
                      </a:endParaRPr>
                    </a:p>
                    <a:p>
                      <a:pPr marL="0" marR="0" fontAlgn="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750" i="1" dirty="0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I</a:t>
                      </a:r>
                      <a:r>
                        <a:rPr lang="en-AU" sz="750" i="1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ndependent, Co-educational, Non-denominational, Pre-kinder to Year 12</a:t>
                      </a:r>
                      <a:endParaRPr lang="en-AU" sz="750" dirty="0">
                        <a:effectLst/>
                        <a:latin typeface="Arial"/>
                      </a:endParaRPr>
                    </a:p>
                    <a:p>
                      <a:pPr marL="0" marR="0" fontAlgn="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750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43 Kenthurst Road, Kenthurst NSW 2156 </a:t>
                      </a:r>
                    </a:p>
                    <a:p>
                      <a:pPr marL="0" marR="0" fontAlgn="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750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Telephone +61 2 9654 5339 Facsimile +61 2 9654 5226</a:t>
                      </a:r>
                    </a:p>
                    <a:p>
                      <a:pPr marL="0" marR="0" fontAlgn="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800" dirty="0">
                          <a:effectLst/>
                          <a:latin typeface="Arial"/>
                          <a:hlinkClick r:id="rId2"/>
                        </a:rPr>
                        <a:t>www.hillsgrammar.nsw.edu.au</a:t>
                      </a:r>
                      <a:endParaRPr lang="en-AU" dirty="0">
                        <a:effectLst/>
                      </a:endParaRP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1579875"/>
            <a:ext cx="8856984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Hello communication officers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The Plan for pre-</a:t>
            </a:r>
            <a:r>
              <a:rPr kumimoji="0" lang="en-AU" altLang="en-US" sz="1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season </a:t>
            </a:r>
            <a:r>
              <a:rPr kumimoji="0" lang="en-AU" altLang="en-US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session 2: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Coaches need to start selecting positions, so will need to organise a small game with their own squad to help facilitate this.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Focus of tomorrows session should be </a:t>
            </a: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MAINTAINING POSESSION.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You may wish to check out this website for ideas </a:t>
            </a: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hlinkClick r:id="rId3"/>
              </a:rPr>
              <a:t>http://www.sportplan.net/drills/Football/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Equipment officers will need to come to the PDHPE staffroom before school and get the keys so they can get up to oval and start getting the equipment ready.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Please distribute this message to your coaches and equipment officers.</a:t>
            </a:r>
            <a:endParaRPr kumimoji="0" lang="en-AU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lang="en-AU" altLang="en-US" sz="1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AU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escription: Description: Description: Description: Description: Description: Description: THGS_Crest_Col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7" y="5949278"/>
            <a:ext cx="6762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Pre Season</a:t>
            </a: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Teacher Role: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Liaise with coaches and assist where appropriate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Provide weekly feedback for squads and  / or individuals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Assist with ICT needs</a:t>
            </a: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 </a:t>
            </a:r>
            <a:r>
              <a:rPr lang="en-AU" b="1" dirty="0" smtClean="0">
                <a:solidFill>
                  <a:srgbClr val="FF0000"/>
                </a:solidFill>
              </a:rPr>
              <a:t>What </a:t>
            </a:r>
            <a:r>
              <a:rPr lang="en-AU" b="1" dirty="0">
                <a:solidFill>
                  <a:srgbClr val="FF0000"/>
                </a:solidFill>
              </a:rPr>
              <a:t>professional teaching standards are you addressing?</a:t>
            </a:r>
            <a:r>
              <a:rPr lang="en-A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b="1" dirty="0"/>
              <a:t>The SEPEP model itself addresses</a:t>
            </a:r>
            <a:endParaRPr lang="en-AU" dirty="0"/>
          </a:p>
          <a:p>
            <a:r>
              <a:rPr lang="en-AU" dirty="0"/>
              <a:t>1.1 Physical, social and intellectual development and characteristics of students</a:t>
            </a:r>
          </a:p>
          <a:p>
            <a:r>
              <a:rPr lang="en-AU" dirty="0"/>
              <a:t>2.1 Content and teaching strategies of the teaching area</a:t>
            </a:r>
          </a:p>
          <a:p>
            <a:r>
              <a:rPr lang="en-AU" dirty="0"/>
              <a:t>2.6 Information and Communication Technology (ICT)</a:t>
            </a:r>
          </a:p>
          <a:p>
            <a:pPr marL="0" indent="0">
              <a:buNone/>
            </a:pPr>
            <a:r>
              <a:rPr lang="en-AU" dirty="0"/>
              <a:t> </a:t>
            </a:r>
          </a:p>
          <a:p>
            <a:pPr marL="0" indent="0">
              <a:buNone/>
            </a:pPr>
            <a:r>
              <a:rPr lang="en-AU" b="1" dirty="0"/>
              <a:t>The workshop directly addresses</a:t>
            </a:r>
            <a:endParaRPr lang="en-AU" dirty="0"/>
          </a:p>
          <a:p>
            <a:r>
              <a:rPr lang="en-AU" dirty="0"/>
              <a:t>3.1 Establish challenging learning goals</a:t>
            </a:r>
          </a:p>
          <a:p>
            <a:r>
              <a:rPr lang="en-AU" dirty="0"/>
              <a:t>3.2 Plan, structure and sequence learning programs</a:t>
            </a:r>
          </a:p>
          <a:p>
            <a:r>
              <a:rPr lang="en-AU" dirty="0"/>
              <a:t>3.6 Evaluate and improve teaching programs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35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Pre Season Friendlies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Towards the end of preseason (lessons 3 to 5)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Students were able to organise friendly games against other squads if they desired. 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Game design (e.g. full squad or small sided) was left to negotiation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Some squads preferred to spend extra time training </a:t>
            </a: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Season Pool Games (round robin)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Time dependent: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Warm up as squad 10 mins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1 or 2 Pool Games per period based 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Self refereed, scored, videoed (if applicable) 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Number of subs negotiated depending on squad size that day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136904" cy="937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Season Pool Games and Finals Series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67040"/>
              </p:ext>
            </p:extLst>
          </p:nvPr>
        </p:nvGraphicFramePr>
        <p:xfrm>
          <a:off x="395536" y="2564904"/>
          <a:ext cx="2647188" cy="568960"/>
        </p:xfrm>
        <a:graphic>
          <a:graphicData uri="http://schemas.openxmlformats.org/drawingml/2006/table">
            <a:tbl>
              <a:tblPr/>
              <a:tblGrid>
                <a:gridCol w="720547"/>
                <a:gridCol w="609905"/>
                <a:gridCol w="679399"/>
                <a:gridCol w="637337"/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Demetri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Tegel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Smith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705618"/>
              </p:ext>
            </p:extLst>
          </p:nvPr>
        </p:nvGraphicFramePr>
        <p:xfrm>
          <a:off x="395536" y="3573016"/>
          <a:ext cx="2647188" cy="568960"/>
        </p:xfrm>
        <a:graphic>
          <a:graphicData uri="http://schemas.openxmlformats.org/drawingml/2006/table">
            <a:tbl>
              <a:tblPr/>
              <a:tblGrid>
                <a:gridCol w="720547"/>
                <a:gridCol w="609905"/>
                <a:gridCol w="679399"/>
                <a:gridCol w="637337"/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Demetri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Smith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Tegel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777995"/>
              </p:ext>
            </p:extLst>
          </p:nvPr>
        </p:nvGraphicFramePr>
        <p:xfrm>
          <a:off x="395536" y="4509120"/>
          <a:ext cx="2647188" cy="568960"/>
        </p:xfrm>
        <a:graphic>
          <a:graphicData uri="http://schemas.openxmlformats.org/drawingml/2006/table">
            <a:tbl>
              <a:tblPr/>
              <a:tblGrid>
                <a:gridCol w="679399"/>
                <a:gridCol w="609905"/>
                <a:gridCol w="703174"/>
                <a:gridCol w="654710"/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Tegel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Smith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Demetri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913836"/>
              </p:ext>
            </p:extLst>
          </p:nvPr>
        </p:nvGraphicFramePr>
        <p:xfrm>
          <a:off x="4139952" y="2492896"/>
          <a:ext cx="4047135" cy="1422400"/>
        </p:xfrm>
        <a:graphic>
          <a:graphicData uri="http://schemas.openxmlformats.org/drawingml/2006/table">
            <a:tbl>
              <a:tblPr/>
              <a:tblGrid>
                <a:gridCol w="952805"/>
                <a:gridCol w="627278"/>
                <a:gridCol w="609905"/>
                <a:gridCol w="609905"/>
                <a:gridCol w="609905"/>
                <a:gridCol w="637337"/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Team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Played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GD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points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 smtClean="0">
                          <a:effectLst/>
                          <a:latin typeface="Calibri"/>
                        </a:rPr>
                        <a:t>3</a:t>
                      </a:r>
                      <a:endParaRPr lang="en-AU" sz="1200" dirty="0">
                        <a:effectLst/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Demetri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 smtClean="0">
                          <a:effectLst/>
                          <a:latin typeface="Calibri"/>
                        </a:rPr>
                        <a:t>3</a:t>
                      </a:r>
                      <a:endParaRPr lang="en-AU" sz="1200" dirty="0">
                        <a:effectLst/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Smith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 smtClean="0">
                          <a:effectLst/>
                          <a:latin typeface="Calibri"/>
                        </a:rPr>
                        <a:t>3</a:t>
                      </a:r>
                      <a:endParaRPr lang="en-AU" sz="1200" dirty="0">
                        <a:effectLst/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Tegel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 smtClean="0">
                          <a:effectLst/>
                          <a:latin typeface="Calibri"/>
                        </a:rPr>
                        <a:t>3</a:t>
                      </a:r>
                      <a:endParaRPr lang="en-AU" sz="1200" dirty="0">
                        <a:effectLst/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-2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943355"/>
              </p:ext>
            </p:extLst>
          </p:nvPr>
        </p:nvGraphicFramePr>
        <p:xfrm>
          <a:off x="4139952" y="4549613"/>
          <a:ext cx="4275734" cy="568960"/>
        </p:xfrm>
        <a:graphic>
          <a:graphicData uri="http://schemas.openxmlformats.org/drawingml/2006/table">
            <a:tbl>
              <a:tblPr/>
              <a:tblGrid>
                <a:gridCol w="609905"/>
                <a:gridCol w="810158"/>
                <a:gridCol w="609905"/>
                <a:gridCol w="609905"/>
                <a:gridCol w="981151"/>
                <a:gridCol w="654710"/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1st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4th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Tegel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2nd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Smith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3rd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Demetri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665174"/>
              </p:ext>
            </p:extLst>
          </p:nvPr>
        </p:nvGraphicFramePr>
        <p:xfrm>
          <a:off x="2699792" y="5596549"/>
          <a:ext cx="2592288" cy="284480"/>
        </p:xfrm>
        <a:graphic>
          <a:graphicData uri="http://schemas.openxmlformats.org/drawingml/2006/table">
            <a:tbl>
              <a:tblPr/>
              <a:tblGrid>
                <a:gridCol w="727579"/>
                <a:gridCol w="636036"/>
                <a:gridCol w="636036"/>
                <a:gridCol w="592637"/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Smith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294063" y="37211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en-AU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03648" y="553699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3rd v 4th</a:t>
            </a:r>
            <a:endParaRPr lang="en-AU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26608"/>
              </p:ext>
            </p:extLst>
          </p:nvPr>
        </p:nvGraphicFramePr>
        <p:xfrm>
          <a:off x="2699792" y="6046273"/>
          <a:ext cx="2592288" cy="356488"/>
        </p:xfrm>
        <a:graphic>
          <a:graphicData uri="http://schemas.openxmlformats.org/drawingml/2006/table">
            <a:tbl>
              <a:tblPr/>
              <a:tblGrid>
                <a:gridCol w="573675"/>
                <a:gridCol w="699247"/>
                <a:gridCol w="719889"/>
                <a:gridCol w="599477"/>
              </a:tblGrid>
              <a:tr h="3564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Tegel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Demetri`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259632" y="603342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Grand Final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139952" y="41783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Semi Finals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987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Post Season Presentation of Awards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Student votes for MVP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Coaches vote for Coaches Award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Teachers vote for Coach of the Season and All Star Team</a:t>
            </a:r>
          </a:p>
        </p:txBody>
      </p:sp>
    </p:spTree>
    <p:extLst>
      <p:ext uri="{BB962C8B-B14F-4D97-AF65-F5344CB8AC3E}">
        <p14:creationId xmlns:p14="http://schemas.microsoft.com/office/powerpoint/2010/main" val="9854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ICT Integration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Bam Video Delay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Huddle / Coaches Eye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Video Tagger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err="1" smtClean="0">
                <a:solidFill>
                  <a:srgbClr val="FF0000"/>
                </a:solidFill>
              </a:rPr>
              <a:t>Kinovea</a:t>
            </a: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Admin: Google Forms, OneNote, Teamer (Remind), </a:t>
            </a:r>
            <a:r>
              <a:rPr lang="en-AU" b="1" dirty="0" err="1" smtClean="0">
                <a:solidFill>
                  <a:srgbClr val="FF0000"/>
                </a:solidFill>
              </a:rPr>
              <a:t>corel</a:t>
            </a:r>
            <a:r>
              <a:rPr lang="en-AU" b="1" dirty="0" smtClean="0">
                <a:solidFill>
                  <a:srgbClr val="FF0000"/>
                </a:solidFill>
              </a:rPr>
              <a:t> video studio, </a:t>
            </a:r>
            <a:r>
              <a:rPr lang="en-AU" b="1" dirty="0" err="1" smtClean="0">
                <a:solidFill>
                  <a:srgbClr val="FF0000"/>
                </a:solidFill>
              </a:rPr>
              <a:t>instagram</a:t>
            </a:r>
            <a:r>
              <a:rPr lang="en-AU" b="1" dirty="0" smtClean="0">
                <a:solidFill>
                  <a:srgbClr val="FF0000"/>
                </a:solidFill>
              </a:rPr>
              <a:t>, </a:t>
            </a:r>
            <a:r>
              <a:rPr lang="en-AU" b="1" dirty="0" err="1" smtClean="0">
                <a:solidFill>
                  <a:srgbClr val="FF0000"/>
                </a:solidFill>
              </a:rPr>
              <a:t>weebly</a:t>
            </a:r>
            <a:r>
              <a:rPr lang="en-AU" b="1" dirty="0" smtClean="0">
                <a:solidFill>
                  <a:srgbClr val="FF0000"/>
                </a:solidFill>
              </a:rPr>
              <a:t>, seesaw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Assessment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Over To You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How Would You Assess This Unit?</a:t>
            </a:r>
          </a:p>
        </p:txBody>
      </p:sp>
    </p:spTree>
    <p:extLst>
      <p:ext uri="{BB962C8B-B14F-4D97-AF65-F5344CB8AC3E}">
        <p14:creationId xmlns:p14="http://schemas.microsoft.com/office/powerpoint/2010/main" val="31714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u="sng" dirty="0" smtClean="0">
                <a:solidFill>
                  <a:srgbClr val="00B050"/>
                </a:solidFill>
              </a:rPr>
              <a:t>Assessment</a:t>
            </a:r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Assessment Based on Role and Performance?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Generic Practical Assessment Rubric </a:t>
            </a:r>
            <a:r>
              <a:rPr lang="en-AU" sz="2000" b="1" dirty="0" smtClean="0">
                <a:solidFill>
                  <a:srgbClr val="FF0000"/>
                </a:solidFill>
              </a:rPr>
              <a:t>(next Slide)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Teacher moderation for consistency</a:t>
            </a:r>
          </a:p>
        </p:txBody>
      </p:sp>
    </p:spTree>
    <p:extLst>
      <p:ext uri="{BB962C8B-B14F-4D97-AF65-F5344CB8AC3E}">
        <p14:creationId xmlns:p14="http://schemas.microsoft.com/office/powerpoint/2010/main" val="153587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696744" cy="65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 could you implement </a:t>
            </a:r>
            <a:r>
              <a:rPr lang="en-A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sepep</a:t>
            </a:r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into your program?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What sports might work well?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How long / short could it be?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How might it work for an Athletics Unit ?</a:t>
            </a:r>
          </a:p>
          <a:p>
            <a:pPr marL="0" indent="0">
              <a:buNone/>
            </a:pPr>
            <a:endParaRPr lang="en-AU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685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</a:t>
            </a:r>
          </a:p>
          <a:p>
            <a:pPr marL="0" indent="0" algn="ctr">
              <a:buNone/>
            </a:pPr>
            <a:endParaRPr lang="en-A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en-A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WHY</a:t>
            </a:r>
          </a:p>
          <a:p>
            <a:pPr marL="0" indent="0" algn="ctr">
              <a:buNone/>
            </a:pPr>
            <a:endParaRPr lang="en-A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en-A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</a:t>
            </a:r>
            <a:endParaRPr lang="en-A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87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Sport Education in Physical Education Program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 smtClean="0"/>
              <a:t>Developed </a:t>
            </a:r>
            <a:r>
              <a:rPr lang="en-AU" dirty="0"/>
              <a:t>by Siedentop (1994), SEPEP is a curriculum model that allows for the development of social, cognitive and sporting skills within students </a:t>
            </a:r>
            <a:endParaRPr lang="en-AU" dirty="0" smtClean="0"/>
          </a:p>
          <a:p>
            <a:pPr marL="0" indent="0">
              <a:buNone/>
            </a:pPr>
            <a:r>
              <a:rPr lang="en-AU" sz="2000" dirty="0" smtClean="0"/>
              <a:t>(</a:t>
            </a:r>
            <a:r>
              <a:rPr lang="en-AU" sz="2000" dirty="0"/>
              <a:t>Alexander, Taggart, </a:t>
            </a:r>
            <a:r>
              <a:rPr lang="en-AU" sz="2000" dirty="0" err="1"/>
              <a:t>Medland</a:t>
            </a:r>
            <a:r>
              <a:rPr lang="en-AU" sz="2000" dirty="0"/>
              <a:t> and Thorpe 1995). </a:t>
            </a:r>
          </a:p>
        </p:txBody>
      </p:sp>
    </p:spTree>
    <p:extLst>
      <p:ext uri="{BB962C8B-B14F-4D97-AF65-F5344CB8AC3E}">
        <p14:creationId xmlns:p14="http://schemas.microsoft.com/office/powerpoint/2010/main" val="42118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Sport Education in Physical Education Program</a:t>
            </a:r>
          </a:p>
          <a:p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‘One </a:t>
            </a:r>
            <a:r>
              <a:rPr lang="en-AU" dirty="0"/>
              <a:t>of the key aspects of the SEPEP model is that students participate in roles which are utilised in the sport environment. These can include coach, referee/umpire, publicity </a:t>
            </a:r>
            <a:r>
              <a:rPr lang="en-AU" dirty="0" smtClean="0"/>
              <a:t>officer</a:t>
            </a:r>
            <a:r>
              <a:rPr lang="en-AU" dirty="0"/>
              <a:t>, game analyser </a:t>
            </a:r>
            <a:r>
              <a:rPr lang="en-AU" dirty="0" err="1" smtClean="0"/>
              <a:t>etc</a:t>
            </a:r>
            <a:r>
              <a:rPr lang="en-AU" dirty="0" smtClean="0"/>
              <a:t>’.</a:t>
            </a:r>
          </a:p>
          <a:p>
            <a:pPr marL="0" indent="0">
              <a:buNone/>
            </a:pPr>
            <a:r>
              <a:rPr lang="en-AU" sz="1800" dirty="0" smtClean="0"/>
              <a:t>(Webb, Pearson, Forrest 2009)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1406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Learn More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sz="1700" dirty="0">
                <a:hlinkClick r:id="rId2"/>
              </a:rPr>
              <a:t>http://ehlt.flinders.edu.au/education/DLiT/2008/Sepep/What%20is%20Sepep.html</a:t>
            </a:r>
            <a:endParaRPr lang="en-AU" sz="1700" dirty="0"/>
          </a:p>
          <a:p>
            <a:pPr marL="0" indent="0">
              <a:buNone/>
            </a:pPr>
            <a:r>
              <a:rPr lang="en-AU" sz="1700" dirty="0"/>
              <a:t> </a:t>
            </a:r>
          </a:p>
          <a:p>
            <a:pPr marL="0" indent="0">
              <a:buNone/>
            </a:pPr>
            <a:r>
              <a:rPr lang="en-AU" sz="1700" dirty="0">
                <a:hlinkClick r:id="rId3"/>
              </a:rPr>
              <a:t>http://www.curriculumsupport.education.nsw.gov.au/secondary/pdhpe/assets/pdf/pa_004.pdf</a:t>
            </a:r>
            <a:endParaRPr lang="en-AU" sz="1700" dirty="0"/>
          </a:p>
          <a:p>
            <a:pPr marL="0" indent="0">
              <a:buNone/>
            </a:pPr>
            <a:r>
              <a:rPr lang="en-AU" sz="1700" dirty="0"/>
              <a:t> </a:t>
            </a:r>
          </a:p>
          <a:p>
            <a:pPr marL="0" indent="0">
              <a:buNone/>
            </a:pPr>
            <a:r>
              <a:rPr lang="en-AU" sz="1700" dirty="0">
                <a:hlinkClick r:id="rId4"/>
              </a:rPr>
              <a:t>http://</a:t>
            </a:r>
            <a:r>
              <a:rPr lang="en-AU" sz="1700" dirty="0" smtClean="0">
                <a:hlinkClick r:id="rId4"/>
              </a:rPr>
              <a:t>www.achper.org.au/blog/blog-sepep-revisited</a:t>
            </a:r>
            <a:endParaRPr lang="en-AU" sz="1700" dirty="0" smtClean="0"/>
          </a:p>
          <a:p>
            <a:pPr marL="0" indent="0">
              <a:buNone/>
            </a:pPr>
            <a:endParaRPr lang="en-AU" sz="1700" dirty="0"/>
          </a:p>
          <a:p>
            <a:pPr marL="0" indent="0">
              <a:buNone/>
            </a:pPr>
            <a:r>
              <a:rPr lang="en-AU" sz="1800" dirty="0">
                <a:hlinkClick r:id="rId5"/>
              </a:rPr>
              <a:t>http://ro.uow.edu.au/cgi/viewcontent.cgi?article=1094&amp;context=edupapers</a:t>
            </a:r>
            <a:endParaRPr lang="en-AU" sz="1800" dirty="0"/>
          </a:p>
          <a:p>
            <a:pPr marL="0" indent="0">
              <a:buNone/>
            </a:pPr>
            <a:endParaRPr lang="en-AU" sz="1700" dirty="0"/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99198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Learn More</a:t>
            </a:r>
          </a:p>
          <a:p>
            <a:pPr marL="0" indent="0" algn="ctr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AU" sz="1700" dirty="0"/>
          </a:p>
          <a:p>
            <a:pPr marL="0" indent="0" algn="ctr">
              <a:buNone/>
            </a:pPr>
            <a:endParaRPr lang="en-AU" b="1" dirty="0" smtClean="0">
              <a:solidFill>
                <a:srgbClr val="FF0000"/>
              </a:solidFill>
            </a:endParaRPr>
          </a:p>
          <a:p>
            <a:endParaRPr lang="en-AU" dirty="0" smtClean="0"/>
          </a:p>
        </p:txBody>
      </p:sp>
      <p:pic>
        <p:nvPicPr>
          <p:cNvPr id="4" name="boKMSNz94UY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5536" y="2276872"/>
            <a:ext cx="3712412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72514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hlinkClick r:id="rId5"/>
              </a:rPr>
              <a:t>@</a:t>
            </a:r>
            <a:r>
              <a:rPr lang="en-AU" dirty="0" err="1" smtClean="0">
                <a:hlinkClick r:id="rId5"/>
              </a:rPr>
              <a:t>MrMetcalfPE</a:t>
            </a:r>
            <a:endParaRPr lang="en-AU" dirty="0" smtClean="0">
              <a:hlinkClick r:id="rId6"/>
            </a:endParaRPr>
          </a:p>
          <a:p>
            <a:endParaRPr lang="en-AU" dirty="0">
              <a:hlinkClick r:id="rId6"/>
            </a:endParaRPr>
          </a:p>
          <a:p>
            <a:endParaRPr lang="en-AU" dirty="0"/>
          </a:p>
        </p:txBody>
      </p:sp>
      <p:pic>
        <p:nvPicPr>
          <p:cNvPr id="6" name="CvriuuBuzNY?rel=0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5076056" y="2276872"/>
            <a:ext cx="3726160" cy="2095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0924" y="472514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hlinkClick r:id="rId7"/>
              </a:rPr>
              <a:t>ThePhysicalEducator.com</a:t>
            </a:r>
            <a:endParaRPr lang="en-AU" dirty="0" smtClean="0">
              <a:hlinkClick r:id="rId8"/>
            </a:endParaRPr>
          </a:p>
          <a:p>
            <a:endParaRPr lang="en-AU" dirty="0">
              <a:hlinkClick r:id="rId8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17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WHY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AU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3600" b="1" dirty="0" smtClean="0">
                <a:solidFill>
                  <a:srgbClr val="FF0000"/>
                </a:solidFill>
              </a:rPr>
              <a:t>Apathy</a:t>
            </a:r>
          </a:p>
          <a:p>
            <a:pPr marL="0" indent="0" algn="ctr">
              <a:buNone/>
            </a:pPr>
            <a:endParaRPr lang="en-AU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3600" b="1" dirty="0" smtClean="0">
                <a:solidFill>
                  <a:srgbClr val="FF0000"/>
                </a:solidFill>
              </a:rPr>
              <a:t>Student Centred</a:t>
            </a:r>
          </a:p>
          <a:p>
            <a:pPr marL="0" indent="0" algn="ctr">
              <a:buNone/>
            </a:pPr>
            <a:endParaRPr lang="en-AU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3600" b="1" dirty="0" smtClean="0">
                <a:solidFill>
                  <a:srgbClr val="FF0000"/>
                </a:solidFill>
              </a:rPr>
              <a:t>Autonomy / Mastery / Purpose = </a:t>
            </a:r>
            <a:r>
              <a:rPr lang="en-AU" sz="3600" b="1" dirty="0" smtClean="0">
                <a:solidFill>
                  <a:srgbClr val="002060"/>
                </a:solidFill>
              </a:rPr>
              <a:t>Motivation</a:t>
            </a:r>
          </a:p>
          <a:p>
            <a:pPr marL="0" indent="0" algn="ctr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0892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WHY</a:t>
            </a:r>
            <a:endParaRPr lang="en-A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AU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AU" sz="1800" dirty="0"/>
          </a:p>
        </p:txBody>
      </p:sp>
      <p:pic>
        <p:nvPicPr>
          <p:cNvPr id="5" name="How Does it work Final 2.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413" y="2286000"/>
            <a:ext cx="40671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861</Words>
  <Application>Microsoft Office PowerPoint</Application>
  <PresentationFormat>On-screen Show (4:3)</PresentationFormat>
  <Paragraphs>309</Paragraphs>
  <Slides>28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Resurrecting the SEPEP Model of instruction.   </vt:lpstr>
      <vt:lpstr> What professional teaching standards are you addressing? </vt:lpstr>
      <vt:lpstr>PowerPoint Presentation</vt:lpstr>
      <vt:lpstr>WHAT</vt:lpstr>
      <vt:lpstr>WHAT</vt:lpstr>
      <vt:lpstr>WHAT</vt:lpstr>
      <vt:lpstr>WHAT</vt:lpstr>
      <vt:lpstr>WHY</vt:lpstr>
      <vt:lpstr>WHY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How</vt:lpstr>
      <vt:lpstr>PowerPoint Presentation</vt:lpstr>
      <vt:lpstr>How could you implement sepep into your program?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Resurrecting the SEPEP Model of instruction.</dc:title>
  <dc:creator>James Muir</dc:creator>
  <cp:lastModifiedBy>James Muir</cp:lastModifiedBy>
  <cp:revision>17</cp:revision>
  <dcterms:created xsi:type="dcterms:W3CDTF">2015-10-07T05:17:32Z</dcterms:created>
  <dcterms:modified xsi:type="dcterms:W3CDTF">2015-10-08T00:02:49Z</dcterms:modified>
</cp:coreProperties>
</file>